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1"/>
  </p:sldMasterIdLst>
  <p:notesMasterIdLst>
    <p:notesMasterId r:id="rId20"/>
  </p:notesMasterIdLst>
  <p:handoutMasterIdLst>
    <p:handoutMasterId r:id="rId21"/>
  </p:handoutMasterIdLst>
  <p:sldIdLst>
    <p:sldId id="256" r:id="rId2"/>
    <p:sldId id="357" r:id="rId3"/>
    <p:sldId id="355" r:id="rId4"/>
    <p:sldId id="356" r:id="rId5"/>
    <p:sldId id="325" r:id="rId6"/>
    <p:sldId id="327" r:id="rId7"/>
    <p:sldId id="328" r:id="rId8"/>
    <p:sldId id="263" r:id="rId9"/>
    <p:sldId id="329" r:id="rId10"/>
    <p:sldId id="348" r:id="rId11"/>
    <p:sldId id="332" r:id="rId12"/>
    <p:sldId id="333" r:id="rId13"/>
    <p:sldId id="331" r:id="rId14"/>
    <p:sldId id="330" r:id="rId15"/>
    <p:sldId id="335" r:id="rId16"/>
    <p:sldId id="358" r:id="rId17"/>
    <p:sldId id="306" r:id="rId18"/>
    <p:sldId id="307" r:id="rId19"/>
  </p:sldIdLst>
  <p:sldSz cx="9144000" cy="6858000" type="screen4x3"/>
  <p:notesSz cx="6797675" cy="987425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566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E561C1-82D8-4106-AD4D-D3C40524DF3C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18C78C-76B6-4A35-B89B-9F490A8BC2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404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FDBCE6-5A55-4A4D-A58A-3C30D0902CF1}" type="datetimeFigureOut">
              <a:rPr lang="en-GB" smtClean="0"/>
              <a:t>30/03/2020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1863" y="741363"/>
            <a:ext cx="493395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9"/>
            <a:ext cx="5438140" cy="44434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7149E-B4FC-43E0-9739-D1DBA1D0F2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6918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9BBD-2242-4851-9973-472B9E73B248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9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9BBD-2242-4851-9973-472B9E73B248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936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9BBD-2242-4851-9973-472B9E73B248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93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9BBD-2242-4851-9973-472B9E73B248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936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7C9BBD-2242-4851-9973-472B9E73B248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293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203200" y="0"/>
            <a:ext cx="3778250" cy="6858001"/>
            <a:chOff x="203200" y="0"/>
            <a:chExt cx="3778250" cy="6858001"/>
          </a:xfrm>
        </p:grpSpPr>
        <p:sp>
          <p:nvSpPr>
            <p:cNvPr id="14" name="Freeform 6"/>
            <p:cNvSpPr/>
            <p:nvPr/>
          </p:nvSpPr>
          <p:spPr bwMode="auto">
            <a:xfrm>
              <a:off x="641350" y="0"/>
              <a:ext cx="1365250" cy="3971925"/>
            </a:xfrm>
            <a:custGeom>
              <a:avLst/>
              <a:gdLst/>
              <a:ahLst/>
              <a:cxnLst/>
              <a:rect l="0" t="0" r="r" b="b"/>
              <a:pathLst>
                <a:path w="860" h="2502">
                  <a:moveTo>
                    <a:pt x="0" y="2445"/>
                  </a:moveTo>
                  <a:lnTo>
                    <a:pt x="228" y="2502"/>
                  </a:lnTo>
                  <a:lnTo>
                    <a:pt x="860" y="0"/>
                  </a:lnTo>
                  <a:lnTo>
                    <a:pt x="620" y="0"/>
                  </a:lnTo>
                  <a:lnTo>
                    <a:pt x="0" y="244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7"/>
            <p:cNvSpPr/>
            <p:nvPr/>
          </p:nvSpPr>
          <p:spPr bwMode="auto">
            <a:xfrm>
              <a:off x="203200" y="0"/>
              <a:ext cx="1336675" cy="3862388"/>
            </a:xfrm>
            <a:custGeom>
              <a:avLst/>
              <a:gdLst/>
              <a:ahLst/>
              <a:cxnLst/>
              <a:rect l="0" t="0" r="r" b="b"/>
              <a:pathLst>
                <a:path w="842" h="2433">
                  <a:moveTo>
                    <a:pt x="842" y="0"/>
                  </a:moveTo>
                  <a:lnTo>
                    <a:pt x="602" y="0"/>
                  </a:lnTo>
                  <a:lnTo>
                    <a:pt x="0" y="2376"/>
                  </a:lnTo>
                  <a:lnTo>
                    <a:pt x="228" y="2433"/>
                  </a:lnTo>
                  <a:lnTo>
                    <a:pt x="842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6" name="Freeform 8"/>
            <p:cNvSpPr/>
            <p:nvPr/>
          </p:nvSpPr>
          <p:spPr bwMode="auto">
            <a:xfrm>
              <a:off x="207963" y="3776663"/>
              <a:ext cx="1936750" cy="3081338"/>
            </a:xfrm>
            <a:custGeom>
              <a:avLst/>
              <a:gdLst/>
              <a:ahLst/>
              <a:cxnLst/>
              <a:rect l="0" t="0" r="r" b="b"/>
              <a:pathLst>
                <a:path w="1220" h="1941">
                  <a:moveTo>
                    <a:pt x="0" y="0"/>
                  </a:moveTo>
                  <a:lnTo>
                    <a:pt x="1166" y="1941"/>
                  </a:lnTo>
                  <a:lnTo>
                    <a:pt x="1220" y="19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0" name="Freeform 9"/>
            <p:cNvSpPr/>
            <p:nvPr/>
          </p:nvSpPr>
          <p:spPr bwMode="auto">
            <a:xfrm>
              <a:off x="646113" y="3886200"/>
              <a:ext cx="2373313" cy="2971800"/>
            </a:xfrm>
            <a:custGeom>
              <a:avLst/>
              <a:gdLst/>
              <a:ahLst/>
              <a:cxnLst/>
              <a:rect l="0" t="0" r="r" b="b"/>
              <a:pathLst>
                <a:path w="1495" h="1872">
                  <a:moveTo>
                    <a:pt x="1495" y="1872"/>
                  </a:moveTo>
                  <a:lnTo>
                    <a:pt x="0" y="0"/>
                  </a:lnTo>
                  <a:lnTo>
                    <a:pt x="1442" y="1872"/>
                  </a:lnTo>
                  <a:lnTo>
                    <a:pt x="1495" y="187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1" name="Freeform 10"/>
            <p:cNvSpPr/>
            <p:nvPr/>
          </p:nvSpPr>
          <p:spPr bwMode="auto">
            <a:xfrm>
              <a:off x="641350" y="3881438"/>
              <a:ext cx="3340100" cy="2976563"/>
            </a:xfrm>
            <a:custGeom>
              <a:avLst/>
              <a:gdLst/>
              <a:ahLst/>
              <a:cxnLst/>
              <a:rect l="0" t="0" r="r" b="b"/>
              <a:pathLst>
                <a:path w="2104" h="1875">
                  <a:moveTo>
                    <a:pt x="0" y="0"/>
                  </a:moveTo>
                  <a:lnTo>
                    <a:pt x="3" y="3"/>
                  </a:lnTo>
                  <a:lnTo>
                    <a:pt x="1498" y="1875"/>
                  </a:lnTo>
                  <a:lnTo>
                    <a:pt x="2104" y="1875"/>
                  </a:lnTo>
                  <a:lnTo>
                    <a:pt x="228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2" name="Freeform 11"/>
            <p:cNvSpPr/>
            <p:nvPr/>
          </p:nvSpPr>
          <p:spPr bwMode="auto">
            <a:xfrm>
              <a:off x="203200" y="3771900"/>
              <a:ext cx="2660650" cy="3086100"/>
            </a:xfrm>
            <a:custGeom>
              <a:avLst/>
              <a:gdLst/>
              <a:ahLst/>
              <a:cxnLst/>
              <a:rect l="0" t="0" r="r" b="b"/>
              <a:pathLst>
                <a:path w="1676" h="1944">
                  <a:moveTo>
                    <a:pt x="1676" y="1944"/>
                  </a:moveTo>
                  <a:lnTo>
                    <a:pt x="264" y="111"/>
                  </a:lnTo>
                  <a:lnTo>
                    <a:pt x="225" y="60"/>
                  </a:lnTo>
                  <a:lnTo>
                    <a:pt x="228" y="60"/>
                  </a:lnTo>
                  <a:lnTo>
                    <a:pt x="264" y="111"/>
                  </a:lnTo>
                  <a:lnTo>
                    <a:pt x="234" y="69"/>
                  </a:lnTo>
                  <a:lnTo>
                    <a:pt x="228" y="57"/>
                  </a:lnTo>
                  <a:lnTo>
                    <a:pt x="222" y="54"/>
                  </a:lnTo>
                  <a:lnTo>
                    <a:pt x="0" y="0"/>
                  </a:lnTo>
                  <a:lnTo>
                    <a:pt x="3" y="3"/>
                  </a:lnTo>
                  <a:lnTo>
                    <a:pt x="1223" y="1944"/>
                  </a:lnTo>
                  <a:lnTo>
                    <a:pt x="1676" y="1944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39673" y="914401"/>
            <a:ext cx="6947127" cy="3488266"/>
          </a:xfrm>
        </p:spPr>
        <p:txBody>
          <a:bodyPr anchor="b">
            <a:normAutofit/>
          </a:bodyPr>
          <a:lstStyle>
            <a:lvl1pPr algn="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24238" y="4402666"/>
            <a:ext cx="5762563" cy="1364531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25773" y="6117336"/>
            <a:ext cx="857473" cy="365125"/>
          </a:xfrm>
        </p:spPr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23733" y="6117336"/>
            <a:ext cx="3609438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5320" y="6117336"/>
            <a:ext cx="411480" cy="365125"/>
          </a:xfrm>
        </p:spPr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23" name="Freeform 12"/>
          <p:cNvSpPr/>
          <p:nvPr/>
        </p:nvSpPr>
        <p:spPr bwMode="auto">
          <a:xfrm>
            <a:off x="203200" y="3771900"/>
            <a:ext cx="361950" cy="90488"/>
          </a:xfrm>
          <a:custGeom>
            <a:avLst/>
            <a:gdLst/>
            <a:ahLst/>
            <a:cxnLst/>
            <a:rect l="0" t="0" r="r" b="b"/>
            <a:pathLst>
              <a:path w="228" h="57">
                <a:moveTo>
                  <a:pt x="228" y="57"/>
                </a:moveTo>
                <a:lnTo>
                  <a:pt x="0" y="0"/>
                </a:lnTo>
                <a:lnTo>
                  <a:pt x="222" y="54"/>
                </a:lnTo>
                <a:lnTo>
                  <a:pt x="228" y="57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4" name="Freeform 13"/>
          <p:cNvSpPr/>
          <p:nvPr/>
        </p:nvSpPr>
        <p:spPr bwMode="auto">
          <a:xfrm>
            <a:off x="560388" y="3867150"/>
            <a:ext cx="61913" cy="80963"/>
          </a:xfrm>
          <a:custGeom>
            <a:avLst/>
            <a:gdLst/>
            <a:ahLst/>
            <a:cxnLst/>
            <a:rect l="0" t="0" r="r" b="b"/>
            <a:pathLst>
              <a:path w="39" h="51">
                <a:moveTo>
                  <a:pt x="0" y="0"/>
                </a:moveTo>
                <a:lnTo>
                  <a:pt x="39" y="51"/>
                </a:lnTo>
                <a:lnTo>
                  <a:pt x="3" y="0"/>
                </a:lnTo>
                <a:lnTo>
                  <a:pt x="0" y="0"/>
                </a:lnTo>
                <a:close/>
              </a:path>
            </a:pathLst>
          </a:custGeom>
          <a:solidFill>
            <a:srgbClr val="29AB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21689633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3" y="4732865"/>
            <a:ext cx="751599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789975" y="932112"/>
            <a:ext cx="6171065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3" y="5299603"/>
            <a:ext cx="751599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0001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685800"/>
            <a:ext cx="751599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85487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598235" y="3428999"/>
            <a:ext cx="6631128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3" y="4343400"/>
            <a:ext cx="751599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54012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3308581"/>
            <a:ext cx="751598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7381"/>
            <a:ext cx="751599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15058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969421" y="863023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2197" y="2819399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6741" y="685801"/>
            <a:ext cx="6974115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5" y="3886200"/>
            <a:ext cx="751599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775200"/>
            <a:ext cx="751599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840478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5" y="685801"/>
            <a:ext cx="7515991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13524" y="3505200"/>
            <a:ext cx="7515992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3524" y="4343400"/>
            <a:ext cx="7515992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66696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69518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01393" y="685800"/>
            <a:ext cx="1328123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3524" y="685800"/>
            <a:ext cx="6016373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6216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73043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667000"/>
            <a:ext cx="7704667" cy="333281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44329" y="6108173"/>
            <a:ext cx="857473" cy="365125"/>
          </a:xfrm>
        </p:spPr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72647" y="6108173"/>
            <a:ext cx="5314517" cy="36512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58967" y="6108173"/>
            <a:ext cx="427833" cy="365125"/>
          </a:xfrm>
        </p:spPr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3698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6995" y="2666998"/>
            <a:ext cx="6699805" cy="2360071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86998" y="5027070"/>
            <a:ext cx="6699802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73317" y="6116070"/>
            <a:ext cx="413483" cy="365125"/>
          </a:xfrm>
        </p:spPr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748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2133" y="685801"/>
            <a:ext cx="7704667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2133" y="2667000"/>
            <a:ext cx="3739896" cy="336867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6904" y="2667000"/>
            <a:ext cx="3739896" cy="3346824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9309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9481" y="2658533"/>
            <a:ext cx="345629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3523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61710" y="2667000"/>
            <a:ext cx="3467806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57266" y="3335336"/>
            <a:ext cx="3672248" cy="2665259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732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5142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6182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3524" y="1600200"/>
            <a:ext cx="2662534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7553" y="685800"/>
            <a:ext cx="4681962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3524" y="2971800"/>
            <a:ext cx="2662534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214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2332" y="1752599"/>
            <a:ext cx="4070679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97495" y="914400"/>
            <a:ext cx="2461371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2332" y="3124199"/>
            <a:ext cx="4070679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66592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2132013" cy="6858001"/>
            <a:chOff x="0" y="0"/>
            <a:chExt cx="2132013" cy="6858001"/>
          </a:xfrm>
        </p:grpSpPr>
        <p:sp>
          <p:nvSpPr>
            <p:cNvPr id="15" name="Freeform 6"/>
            <p:cNvSpPr/>
            <p:nvPr/>
          </p:nvSpPr>
          <p:spPr bwMode="auto">
            <a:xfrm>
              <a:off x="0" y="0"/>
              <a:ext cx="1073150" cy="5291138"/>
            </a:xfrm>
            <a:custGeom>
              <a:avLst/>
              <a:gdLst/>
              <a:ahLst/>
              <a:cxnLst/>
              <a:rect l="0" t="0" r="r" b="b"/>
              <a:pathLst>
                <a:path w="676" h="3333">
                  <a:moveTo>
                    <a:pt x="0" y="3132"/>
                  </a:moveTo>
                  <a:lnTo>
                    <a:pt x="0" y="3312"/>
                  </a:lnTo>
                  <a:lnTo>
                    <a:pt x="126" y="3333"/>
                  </a:lnTo>
                  <a:lnTo>
                    <a:pt x="676" y="0"/>
                  </a:lnTo>
                  <a:lnTo>
                    <a:pt x="514" y="0"/>
                  </a:lnTo>
                  <a:lnTo>
                    <a:pt x="0" y="313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6" name="Freeform 7"/>
            <p:cNvSpPr/>
            <p:nvPr/>
          </p:nvSpPr>
          <p:spPr bwMode="auto">
            <a:xfrm>
              <a:off x="0" y="0"/>
              <a:ext cx="758825" cy="4624388"/>
            </a:xfrm>
            <a:custGeom>
              <a:avLst/>
              <a:gdLst/>
              <a:ahLst/>
              <a:cxnLst/>
              <a:rect l="0" t="0" r="r" b="b"/>
              <a:pathLst>
                <a:path w="478" h="2913">
                  <a:moveTo>
                    <a:pt x="478" y="0"/>
                  </a:moveTo>
                  <a:lnTo>
                    <a:pt x="318" y="0"/>
                  </a:lnTo>
                  <a:lnTo>
                    <a:pt x="0" y="1938"/>
                  </a:lnTo>
                  <a:lnTo>
                    <a:pt x="0" y="2913"/>
                  </a:lnTo>
                  <a:lnTo>
                    <a:pt x="478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7" name="Freeform 8"/>
            <p:cNvSpPr/>
            <p:nvPr/>
          </p:nvSpPr>
          <p:spPr bwMode="auto">
            <a:xfrm>
              <a:off x="0" y="5662613"/>
              <a:ext cx="906463" cy="1195388"/>
            </a:xfrm>
            <a:custGeom>
              <a:avLst/>
              <a:gdLst/>
              <a:ahLst/>
              <a:cxnLst/>
              <a:rect l="0" t="0" r="r" b="b"/>
              <a:pathLst>
                <a:path w="571" h="753">
                  <a:moveTo>
                    <a:pt x="0" y="0"/>
                  </a:moveTo>
                  <a:lnTo>
                    <a:pt x="0" y="12"/>
                  </a:lnTo>
                  <a:lnTo>
                    <a:pt x="538" y="753"/>
                  </a:lnTo>
                  <a:lnTo>
                    <a:pt x="571" y="7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8" name="Freeform 9"/>
            <p:cNvSpPr/>
            <p:nvPr/>
          </p:nvSpPr>
          <p:spPr bwMode="auto">
            <a:xfrm>
              <a:off x="0" y="5295900"/>
              <a:ext cx="1487488" cy="1562100"/>
            </a:xfrm>
            <a:custGeom>
              <a:avLst/>
              <a:gdLst/>
              <a:ahLst/>
              <a:cxnLst/>
              <a:rect l="0" t="0" r="r" b="b"/>
              <a:pathLst>
                <a:path w="937" h="984">
                  <a:moveTo>
                    <a:pt x="0" y="0"/>
                  </a:moveTo>
                  <a:lnTo>
                    <a:pt x="0" y="3"/>
                  </a:lnTo>
                  <a:lnTo>
                    <a:pt x="901" y="984"/>
                  </a:lnTo>
                  <a:lnTo>
                    <a:pt x="937" y="9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9" name="Freeform 10"/>
            <p:cNvSpPr/>
            <p:nvPr/>
          </p:nvSpPr>
          <p:spPr bwMode="auto">
            <a:xfrm>
              <a:off x="0" y="5257800"/>
              <a:ext cx="2132013" cy="1600200"/>
            </a:xfrm>
            <a:custGeom>
              <a:avLst/>
              <a:gdLst/>
              <a:ahLst/>
              <a:cxnLst/>
              <a:rect l="0" t="0" r="r" b="b"/>
              <a:pathLst>
                <a:path w="1343" h="1008">
                  <a:moveTo>
                    <a:pt x="0" y="24"/>
                  </a:moveTo>
                  <a:lnTo>
                    <a:pt x="937" y="1008"/>
                  </a:lnTo>
                  <a:lnTo>
                    <a:pt x="1343" y="1008"/>
                  </a:lnTo>
                  <a:lnTo>
                    <a:pt x="126" y="2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0" name="Freeform 11"/>
            <p:cNvSpPr/>
            <p:nvPr/>
          </p:nvSpPr>
          <p:spPr bwMode="auto">
            <a:xfrm>
              <a:off x="0" y="5357813"/>
              <a:ext cx="1377950" cy="1500188"/>
            </a:xfrm>
            <a:custGeom>
              <a:avLst/>
              <a:gdLst/>
              <a:ahLst/>
              <a:cxnLst/>
              <a:rect l="0" t="0" r="r" b="b"/>
              <a:pathLst>
                <a:path w="868" h="945">
                  <a:moveTo>
                    <a:pt x="0" y="192"/>
                  </a:moveTo>
                  <a:lnTo>
                    <a:pt x="571" y="945"/>
                  </a:lnTo>
                  <a:lnTo>
                    <a:pt x="868" y="945"/>
                  </a:lnTo>
                  <a:lnTo>
                    <a:pt x="0" y="0"/>
                  </a:lnTo>
                  <a:lnTo>
                    <a:pt x="0" y="192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133" y="457201"/>
            <a:ext cx="7704667" cy="19812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134" y="2667000"/>
            <a:ext cx="7704666" cy="33569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8679" y="6116070"/>
            <a:ext cx="8574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3C7C790-0DFC-4977-89B8-A52F934E1769}" type="datetimeFigureOut">
              <a:rPr lang="en-GB" smtClean="0"/>
              <a:t>30/03/2020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6997" y="6116070"/>
            <a:ext cx="5314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73317" y="6116070"/>
            <a:ext cx="4134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0F3B8AA-68BE-42B8-ABE8-040A284729BD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6195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  <p:sldLayoutId id="2147483716" r:id="rId18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Staying safe online during a time of home learning.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M Mannas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95CDAE6-0869-422A-AFAD-B5F8A50D85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337898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04"/>
    </mc:Choice>
    <mc:Fallback>
      <p:transition spd="slow" advTm="140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Location services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2133" y="2132856"/>
            <a:ext cx="7704667" cy="3866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8DF343F-5C97-43C4-97D5-7887E3016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59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849"/>
    </mc:Choice>
    <mc:Fallback>
      <p:transition spd="slow" advTm="548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Sexting...what is it?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Sexting is when somebody uses their mobile to send an </a:t>
            </a:r>
            <a:r>
              <a:rPr lang="en-GB"/>
              <a:t>inappropriate image </a:t>
            </a:r>
            <a:r>
              <a:rPr lang="en-GB" dirty="0"/>
              <a:t>to </a:t>
            </a:r>
            <a:r>
              <a:rPr lang="en-GB"/>
              <a:t>other people.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E1E82225-5A35-42E4-9C6A-82A41C725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837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93"/>
    </mc:Choice>
    <mc:Fallback>
      <p:transition spd="slow" advTm="7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Law – on sexting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Under British law it is legal to have sex aged 16, but it is illegal and a serious criminal offence to take, hold or share "indecent" photos of anyone aged under 18.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Those breaking the law could be prosecuted and be placed on the </a:t>
            </a:r>
            <a:r>
              <a:rPr lang="en-GB" b="1" dirty="0"/>
              <a:t>Sex Offenders Register.</a:t>
            </a: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916EBA-FBC9-4B8E-98FC-8309C2F30D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53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381"/>
    </mc:Choice>
    <mc:Fallback>
      <p:transition spd="slow" advTm="28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3880" cy="1051560"/>
          </a:xfrm>
        </p:spPr>
        <p:txBody>
          <a:bodyPr/>
          <a:lstStyle/>
          <a:p>
            <a:r>
              <a:rPr lang="en-GB" b="1" dirty="0"/>
              <a:t>Be safe online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1979712" y="2348880"/>
            <a:ext cx="8183880" cy="4736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Know who are you talking to </a:t>
            </a:r>
          </a:p>
          <a:p>
            <a:endParaRPr lang="en-GB" sz="1600" dirty="0"/>
          </a:p>
          <a:p>
            <a:r>
              <a:rPr lang="en-GB" b="1" dirty="0"/>
              <a:t>Profiles</a:t>
            </a:r>
          </a:p>
          <a:p>
            <a:pPr lvl="1"/>
            <a:r>
              <a:rPr lang="en-GB" dirty="0"/>
              <a:t>keep it private</a:t>
            </a:r>
          </a:p>
          <a:p>
            <a:pPr lvl="1"/>
            <a:r>
              <a:rPr lang="en-GB" dirty="0"/>
              <a:t>don’t share personal information</a:t>
            </a:r>
          </a:p>
          <a:p>
            <a:pPr lvl="1"/>
            <a:endParaRPr lang="en-GB" sz="1100" dirty="0"/>
          </a:p>
          <a:p>
            <a:r>
              <a:rPr lang="en-GB" b="1" dirty="0"/>
              <a:t>Photos/Videos</a:t>
            </a:r>
          </a:p>
          <a:p>
            <a:pPr lvl="1"/>
            <a:r>
              <a:rPr lang="en-GB" dirty="0"/>
              <a:t>be careful</a:t>
            </a:r>
          </a:p>
          <a:p>
            <a:pPr lvl="1"/>
            <a:r>
              <a:rPr lang="en-GB" dirty="0"/>
              <a:t>not in/from school</a:t>
            </a:r>
          </a:p>
          <a:p>
            <a:pPr lvl="1"/>
            <a:endParaRPr lang="en-GB" sz="1100" dirty="0"/>
          </a:p>
          <a:p>
            <a:r>
              <a:rPr lang="en-GB" b="1" dirty="0">
                <a:solidFill>
                  <a:srgbClr val="FF0000"/>
                </a:solidFill>
              </a:rPr>
              <a:t>Think before you post</a:t>
            </a:r>
          </a:p>
          <a:p>
            <a:pPr marL="347472" lvl="1" indent="0">
              <a:buFont typeface="Arial"/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41C39DD-1835-41B8-810A-D36DD57614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59867"/>
      </p:ext>
    </p:extLst>
  </p:cSld>
  <p:clrMapOvr>
    <a:masterClrMapping/>
  </p:clrMapOvr>
  <p:transition spd="med" advTm="2767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467544" y="764704"/>
            <a:ext cx="8229600" cy="1143000"/>
          </a:xfrm>
        </p:spPr>
        <p:txBody>
          <a:bodyPr>
            <a:noAutofit/>
          </a:bodyPr>
          <a:lstStyle/>
          <a:p>
            <a:r>
              <a:rPr lang="en-GB" sz="3600" dirty="0"/>
              <a:t>Derogatory/hurtful posts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55576" y="2636912"/>
            <a:ext cx="860504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0000"/>
                </a:solidFill>
              </a:rPr>
              <a:t>29% </a:t>
            </a:r>
            <a:r>
              <a:rPr lang="en-GB" sz="2800" dirty="0"/>
              <a:t>of year 8 students have posted derogatory or hurtful </a:t>
            </a:r>
          </a:p>
          <a:p>
            <a:r>
              <a:rPr lang="en-GB" sz="2800" dirty="0"/>
              <a:t>comments about someone else</a:t>
            </a:r>
          </a:p>
          <a:p>
            <a:endParaRPr lang="en-GB" sz="2800" dirty="0"/>
          </a:p>
          <a:p>
            <a:endParaRPr lang="en-GB" sz="2800" dirty="0"/>
          </a:p>
          <a:p>
            <a:r>
              <a:rPr lang="en-GB" sz="2800" dirty="0">
                <a:solidFill>
                  <a:srgbClr val="FF0000"/>
                </a:solidFill>
              </a:rPr>
              <a:t>56 %</a:t>
            </a:r>
            <a:r>
              <a:rPr lang="en-GB" sz="2800" dirty="0"/>
              <a:t> say they have had something posted about them </a:t>
            </a:r>
          </a:p>
          <a:p>
            <a:r>
              <a:rPr lang="en-GB" sz="2800" dirty="0"/>
              <a:t>which was derogatory or hurtful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CCA9C64-6F47-4434-BC21-529B84EE87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6168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368"/>
    </mc:Choice>
    <mc:Fallback>
      <p:transition spd="slow" advTm="42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Cyberbullying?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Cyberbullying (or online bullying) is using modern communication technology to deliberately and repeatedly harass, humiliate, embarrass, torment, threaten, pick on or intimidate someone.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B9C2ACB-3312-4DC9-B7BB-CBCDA8CA50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547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637"/>
    </mc:Choice>
    <mc:Fallback>
      <p:transition spd="slow" advTm="146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E975D4-9551-44D3-B98D-977EC911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AE5D1E-1A9C-4EC6-85DA-3A547A053D9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4D0864-17B6-4B7F-87F2-D021BE3A86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308" t="9827" r="14437" b="6030"/>
          <a:stretch/>
        </p:blipFill>
        <p:spPr>
          <a:xfrm>
            <a:off x="457200" y="834005"/>
            <a:ext cx="8433873" cy="537321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C582CBF-B5C5-48A0-A6E2-6B1459F96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362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948"/>
    </mc:Choice>
    <mc:Fallback>
      <p:transition spd="slow" advTm="499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492" t="12594" r="9599" b="5704"/>
          <a:stretch/>
        </p:blipFill>
        <p:spPr>
          <a:xfrm>
            <a:off x="0" y="856603"/>
            <a:ext cx="9222555" cy="5172108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412DC06-50BF-443E-AD58-C505743729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62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440"/>
    </mc:Choice>
    <mc:Fallback>
      <p:transition spd="slow" advTm="1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744" t="7672" b="5704"/>
          <a:stretch/>
        </p:blipFill>
        <p:spPr>
          <a:xfrm>
            <a:off x="34047" y="836712"/>
            <a:ext cx="9098703" cy="446449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CD133B8B-A004-4D07-B8C0-3E8E88D0E4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88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21"/>
    </mc:Choice>
    <mc:Fallback>
      <p:transition spd="slow" advTm="2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63988-5336-4400-A83C-147B119F9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scams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EE14B7-2FCC-412D-A6E9-E10360FCE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7F2A0DA-C56F-4E5F-A196-B2FB67DC34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744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47"/>
    </mc:Choice>
    <mc:Fallback>
      <p:transition spd="slow" advTm="531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98E3A6-FA3C-42C7-B3C1-4D32DED1D5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7888" y="26506"/>
            <a:ext cx="7704667" cy="1349365"/>
          </a:xfrm>
        </p:spPr>
        <p:txBody>
          <a:bodyPr/>
          <a:lstStyle/>
          <a:p>
            <a:r>
              <a:rPr lang="en-GB" dirty="0"/>
              <a:t>Net aware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55310C-0DE4-4C64-962E-39D53E10A5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44353A-7A2F-4251-9B6D-96C397A63C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2" t="-476" r="7475" b="3778"/>
          <a:stretch/>
        </p:blipFill>
        <p:spPr>
          <a:xfrm>
            <a:off x="1007889" y="1087771"/>
            <a:ext cx="8111562" cy="574335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C420219-DFCC-4134-8E78-F7D92CE092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10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81"/>
    </mc:Choice>
    <mc:Fallback>
      <p:transition spd="slow" advTm="46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A8A04-1F3A-4F13-8ECE-A12FF2248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133" y="116633"/>
            <a:ext cx="7704667" cy="1368152"/>
          </a:xfrm>
        </p:spPr>
        <p:txBody>
          <a:bodyPr/>
          <a:lstStyle/>
          <a:p>
            <a:r>
              <a:rPr lang="en-GB" dirty="0"/>
              <a:t>Net aware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9C56A-03E0-4ECB-B6A7-917AB252E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1D9F00-1EED-4084-B061-7236A53F0D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41" t="7980" r="16138" b="5179"/>
          <a:stretch/>
        </p:blipFill>
        <p:spPr>
          <a:xfrm>
            <a:off x="1115616" y="1219231"/>
            <a:ext cx="7704665" cy="5522136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3E2982F-6809-4357-8CDE-7421A79092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7954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284"/>
    </mc:Choice>
    <mc:Fallback>
      <p:transition spd="slow" advTm="32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3880" cy="1051560"/>
          </a:xfrm>
        </p:spPr>
        <p:txBody>
          <a:bodyPr/>
          <a:lstStyle/>
          <a:p>
            <a:r>
              <a:rPr lang="en-GB" b="1" dirty="0"/>
              <a:t>Be safe online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979712" y="2348880"/>
            <a:ext cx="8183880" cy="473656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Know who are you talking to </a:t>
            </a:r>
          </a:p>
          <a:p>
            <a:endParaRPr lang="en-GB" sz="1600" dirty="0"/>
          </a:p>
          <a:p>
            <a:r>
              <a:rPr lang="en-GB" b="1" dirty="0"/>
              <a:t>Profiles</a:t>
            </a:r>
          </a:p>
          <a:p>
            <a:pPr lvl="1"/>
            <a:r>
              <a:rPr lang="en-GB" dirty="0"/>
              <a:t>keep it private</a:t>
            </a:r>
          </a:p>
          <a:p>
            <a:pPr lvl="1"/>
            <a:r>
              <a:rPr lang="en-GB" dirty="0"/>
              <a:t>don’t share personal information</a:t>
            </a:r>
          </a:p>
          <a:p>
            <a:pPr lvl="1"/>
            <a:endParaRPr lang="en-GB" sz="1100" dirty="0"/>
          </a:p>
          <a:p>
            <a:r>
              <a:rPr lang="en-GB" b="1" dirty="0"/>
              <a:t>Photos/Videos</a:t>
            </a:r>
          </a:p>
          <a:p>
            <a:pPr lvl="1"/>
            <a:r>
              <a:rPr lang="en-GB" dirty="0"/>
              <a:t>be careful</a:t>
            </a:r>
          </a:p>
          <a:p>
            <a:pPr lvl="1"/>
            <a:r>
              <a:rPr lang="en-GB" dirty="0"/>
              <a:t>not in/from school</a:t>
            </a:r>
          </a:p>
          <a:p>
            <a:pPr lvl="1"/>
            <a:endParaRPr lang="en-GB" sz="1100" dirty="0"/>
          </a:p>
          <a:p>
            <a:r>
              <a:rPr lang="en-GB" b="1" dirty="0"/>
              <a:t>Think before you post</a:t>
            </a:r>
          </a:p>
          <a:p>
            <a:pPr marL="347472" lvl="1" indent="0"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F2F858AB-CD2F-4ECB-888E-A0E23DC44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39849"/>
      </p:ext>
    </p:extLst>
  </p:cSld>
  <p:clrMapOvr>
    <a:masterClrMapping/>
  </p:clrMapOvr>
  <p:transition spd="med" advTm="1472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3880" cy="1051560"/>
          </a:xfrm>
        </p:spPr>
        <p:txBody>
          <a:bodyPr/>
          <a:lstStyle/>
          <a:p>
            <a:r>
              <a:rPr lang="en-GB" b="1" dirty="0"/>
              <a:t>Be safe online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1979712" y="2348880"/>
            <a:ext cx="8183880" cy="4736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Know who are you talking to </a:t>
            </a:r>
          </a:p>
          <a:p>
            <a:endParaRPr lang="en-GB" sz="1600" dirty="0"/>
          </a:p>
          <a:p>
            <a:r>
              <a:rPr lang="en-GB" b="1" dirty="0">
                <a:solidFill>
                  <a:srgbClr val="FF0000"/>
                </a:solidFill>
              </a:rPr>
              <a:t>Profiles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keep it private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don’t share personal information</a:t>
            </a:r>
          </a:p>
          <a:p>
            <a:pPr lvl="1"/>
            <a:endParaRPr lang="en-GB" sz="1100" dirty="0"/>
          </a:p>
          <a:p>
            <a:r>
              <a:rPr lang="en-GB" b="1" dirty="0"/>
              <a:t>Photos/Videos</a:t>
            </a:r>
          </a:p>
          <a:p>
            <a:pPr lvl="1"/>
            <a:r>
              <a:rPr lang="en-GB" dirty="0"/>
              <a:t>be careful</a:t>
            </a:r>
          </a:p>
          <a:p>
            <a:pPr lvl="1"/>
            <a:r>
              <a:rPr lang="en-GB" dirty="0"/>
              <a:t>not in/from school</a:t>
            </a:r>
          </a:p>
          <a:p>
            <a:pPr lvl="1"/>
            <a:endParaRPr lang="en-GB" sz="1100" dirty="0"/>
          </a:p>
          <a:p>
            <a:r>
              <a:rPr lang="en-GB" b="1" dirty="0"/>
              <a:t>Think before you post</a:t>
            </a:r>
          </a:p>
          <a:p>
            <a:pPr marL="347472" lvl="1" indent="0">
              <a:buFont typeface="Arial"/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2A33844-FE21-474B-8ECA-DC8AB33662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6828"/>
      </p:ext>
    </p:extLst>
  </p:cSld>
  <p:clrMapOvr>
    <a:masterClrMapping/>
  </p:clrMapOvr>
  <p:transition spd="med" advTm="3996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3880" cy="1051560"/>
          </a:xfrm>
        </p:spPr>
        <p:txBody>
          <a:bodyPr/>
          <a:lstStyle/>
          <a:p>
            <a:r>
              <a:rPr lang="en-GB" b="1" dirty="0"/>
              <a:t>Be safe online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1979712" y="2348880"/>
            <a:ext cx="8183880" cy="4736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>
                <a:solidFill>
                  <a:srgbClr val="FF0000"/>
                </a:solidFill>
              </a:rPr>
              <a:t>Know who are you talking to </a:t>
            </a:r>
          </a:p>
          <a:p>
            <a:endParaRPr lang="en-GB" sz="1600" dirty="0"/>
          </a:p>
          <a:p>
            <a:r>
              <a:rPr lang="en-GB" b="1" dirty="0"/>
              <a:t>Profiles</a:t>
            </a:r>
          </a:p>
          <a:p>
            <a:pPr lvl="1"/>
            <a:r>
              <a:rPr lang="en-GB" dirty="0"/>
              <a:t>keep it private</a:t>
            </a:r>
          </a:p>
          <a:p>
            <a:pPr lvl="1"/>
            <a:r>
              <a:rPr lang="en-GB" dirty="0"/>
              <a:t>don’t share personal information</a:t>
            </a:r>
          </a:p>
          <a:p>
            <a:pPr lvl="1"/>
            <a:endParaRPr lang="en-GB" sz="1100" dirty="0"/>
          </a:p>
          <a:p>
            <a:r>
              <a:rPr lang="en-GB" b="1" dirty="0"/>
              <a:t>Photos/Videos</a:t>
            </a:r>
          </a:p>
          <a:p>
            <a:pPr lvl="1"/>
            <a:r>
              <a:rPr lang="en-GB" dirty="0"/>
              <a:t>be careful</a:t>
            </a:r>
          </a:p>
          <a:p>
            <a:pPr lvl="1"/>
            <a:r>
              <a:rPr lang="en-GB" dirty="0"/>
              <a:t>not in/from school</a:t>
            </a:r>
          </a:p>
          <a:p>
            <a:pPr lvl="1"/>
            <a:endParaRPr lang="en-GB" sz="1100" dirty="0"/>
          </a:p>
          <a:p>
            <a:r>
              <a:rPr lang="en-GB" b="1" dirty="0"/>
              <a:t>Think before you post</a:t>
            </a:r>
          </a:p>
          <a:p>
            <a:pPr marL="347472" lvl="1" indent="0">
              <a:buFont typeface="Arial"/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458D72-CD1A-485A-856E-75544A70ED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429422"/>
      </p:ext>
    </p:extLst>
  </p:cSld>
  <p:clrMapOvr>
    <a:masterClrMapping/>
  </p:clrMapOvr>
  <p:transition spd="med" advTm="47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PQuestion"/>
          <p:cNvSpPr>
            <a:spLocks noGrp="1"/>
          </p:cNvSpPr>
          <p:nvPr>
            <p:ph type="title"/>
          </p:nvPr>
        </p:nvSpPr>
        <p:spPr>
          <a:xfrm>
            <a:off x="971600" y="0"/>
            <a:ext cx="7704667" cy="1981200"/>
          </a:xfrm>
        </p:spPr>
        <p:txBody>
          <a:bodyPr>
            <a:normAutofit/>
          </a:bodyPr>
          <a:lstStyle/>
          <a:p>
            <a:r>
              <a:rPr lang="en-GB" dirty="0"/>
              <a:t>Social networking “friends”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15616" y="1447801"/>
            <a:ext cx="777686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800" dirty="0"/>
          </a:p>
          <a:p>
            <a:r>
              <a:rPr lang="en-GB" sz="2800" dirty="0">
                <a:solidFill>
                  <a:srgbClr val="FF0000"/>
                </a:solidFill>
              </a:rPr>
              <a:t>51%</a:t>
            </a:r>
            <a:r>
              <a:rPr lang="en-GB" sz="2800" dirty="0"/>
              <a:t> of year 8 students have accepted a friend request from someone they didn’t know. </a:t>
            </a:r>
          </a:p>
          <a:p>
            <a:endParaRPr lang="en-GB" sz="2800" dirty="0"/>
          </a:p>
          <a:p>
            <a:r>
              <a:rPr lang="en-GB" sz="2800" dirty="0">
                <a:solidFill>
                  <a:srgbClr val="FF0000"/>
                </a:solidFill>
              </a:rPr>
              <a:t>30%</a:t>
            </a:r>
            <a:r>
              <a:rPr lang="en-GB" sz="2800" dirty="0"/>
              <a:t> of year 8 students have requested to be friends with someone they don’t know.</a:t>
            </a:r>
          </a:p>
          <a:p>
            <a:endParaRPr lang="en-GB" sz="2800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EEDF868-5A3A-49F7-B293-7108267B84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60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71"/>
    </mc:Choice>
    <mc:Fallback>
      <p:transition spd="slow" advTm="54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28596" y="285728"/>
            <a:ext cx="8183880" cy="1051560"/>
          </a:xfrm>
        </p:spPr>
        <p:txBody>
          <a:bodyPr/>
          <a:lstStyle/>
          <a:p>
            <a:r>
              <a:rPr lang="en-GB" b="1" dirty="0"/>
              <a:t>Be safe online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1979712" y="2348880"/>
            <a:ext cx="8183880" cy="47365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20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>
                  <a:lumMod val="75000"/>
                </a:schemeClr>
              </a:buClr>
              <a:buSzPct val="145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Know who are you talking to </a:t>
            </a:r>
          </a:p>
          <a:p>
            <a:endParaRPr lang="en-GB" sz="1600" dirty="0"/>
          </a:p>
          <a:p>
            <a:r>
              <a:rPr lang="en-GB" b="1" dirty="0"/>
              <a:t>Profiles</a:t>
            </a:r>
          </a:p>
          <a:p>
            <a:pPr lvl="1"/>
            <a:r>
              <a:rPr lang="en-GB" dirty="0"/>
              <a:t>keep it private</a:t>
            </a:r>
          </a:p>
          <a:p>
            <a:pPr lvl="1"/>
            <a:r>
              <a:rPr lang="en-GB" dirty="0"/>
              <a:t>don’t share personal information</a:t>
            </a:r>
          </a:p>
          <a:p>
            <a:pPr lvl="1"/>
            <a:endParaRPr lang="en-GB" sz="1100" dirty="0"/>
          </a:p>
          <a:p>
            <a:r>
              <a:rPr lang="en-GB" b="1" dirty="0">
                <a:solidFill>
                  <a:srgbClr val="FF0000"/>
                </a:solidFill>
              </a:rPr>
              <a:t>Photos/Videos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be careful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not in/from school</a:t>
            </a:r>
          </a:p>
          <a:p>
            <a:pPr lvl="1"/>
            <a:endParaRPr lang="en-GB" sz="1100" dirty="0"/>
          </a:p>
          <a:p>
            <a:r>
              <a:rPr lang="en-GB" b="1" dirty="0"/>
              <a:t>Think before you post</a:t>
            </a:r>
          </a:p>
          <a:p>
            <a:pPr marL="347472" lvl="1" indent="0">
              <a:buFont typeface="Arial"/>
              <a:buNone/>
            </a:pPr>
            <a:endParaRPr lang="en-GB" dirty="0"/>
          </a:p>
          <a:p>
            <a:pPr lvl="1"/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62185D0-4278-4CDF-BED0-37D514759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254538"/>
      </p:ext>
    </p:extLst>
  </p:cSld>
  <p:clrMapOvr>
    <a:masterClrMapping/>
  </p:clrMapOvr>
  <p:transition spd="med" advTm="2515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BULLETTYPE" val="3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COLORS" val="0"/>
  <p:tag name="MULTIRESPDIVISOR" val="1"/>
  <p:tag name="INCORRECTPOINTVALUE" val="0"/>
  <p:tag name="AUTOADJUSTPARTRANGE" val="True"/>
  <p:tag name="FIBNUMRESULTS" val="5"/>
  <p:tag name="PRRESPONSE2" val="9"/>
  <p:tag name="PRRESPONSE6" val="5"/>
  <p:tag name="PRRESPONSE10" val="1"/>
  <p:tag name="POWERPOINTVERSION" val="14.0"/>
  <p:tag name="CSVFORMAT" val="0"/>
  <p:tag name="RESPCOUNTERFORMAT" val="0"/>
  <p:tag name="ALLOWDUPLICATES" val="False"/>
  <p:tag name="REVIEWONLY" val="False"/>
  <p:tag name="RACEANIMATIONSPEED" val="3"/>
  <p:tag name="BUBBLENAMEVISIBLE" val="True"/>
  <p:tag name="CUSTOMGRIDBACKCOLOR" val="-722948"/>
  <p:tag name="USESCHEMECOLORS" val="True"/>
  <p:tag name="GRIDROTATIONINTERVAL" val="2"/>
  <p:tag name="POLLINGCYCLE" val="2"/>
  <p:tag name="INCLUDEPPT" val="True"/>
  <p:tag name="REALTIMEBACKUPPATH" val="(None)"/>
  <p:tag name="FIBDISPLAYRESULTS" val="True"/>
  <p:tag name="PRRESPONSE3" val="8"/>
  <p:tag name="PRRESPONSE8" val="3"/>
  <p:tag name="TPVERSION" val="2008"/>
  <p:tag name="ANSWERNOWSTYLE" val="-1"/>
  <p:tag name="COUNTDOWNSECONDS" val="10"/>
  <p:tag name="AUTOADVANCE" val="False"/>
  <p:tag name="SKIPREMAININGRACESLIDES" val="True"/>
  <p:tag name="BUBBLEGROUPING" val="3"/>
  <p:tag name="CUSTOMCELLBACKCOLOR3" val="-268652"/>
  <p:tag name="AUTOSIZEGRID" val="True"/>
  <p:tag name="RESETCHARTS" val="True"/>
  <p:tag name="REALTIMEBACKUP" val="False"/>
  <p:tag name="FIBINCLUDEOTHER" val="True"/>
  <p:tag name="PRRESPONSE5" val="6"/>
  <p:tag name="ALWAYSOPENPOLL" val="False"/>
  <p:tag name="ANSWERNOWTEXT" val="Answer Now"/>
  <p:tag name="BACKUPSESSIONS" val="True"/>
  <p:tag name="RACEENDPOINTS" val="100"/>
  <p:tag name="DEFAULTNUMTEAMS" val="5"/>
  <p:tag name="DISPLAYDEVICENUMBER" val="True"/>
  <p:tag name="CHARTLABELS" val="1"/>
  <p:tag name="ZEROBASED" val="False"/>
  <p:tag name="PRRESPONSE1" val="10"/>
  <p:tag name="SHOWFLASHWARNING" val="True"/>
  <p:tag name="COUNTDOWNSTYLE" val="-1"/>
  <p:tag name="AUTOUPDATEALIASES" val="True"/>
  <p:tag name="BUBBLESIZEVISIBLE" val="True"/>
  <p:tag name="GRIDOPACITY" val="90"/>
  <p:tag name="ALLOWUSERFEEDBACK" val="True"/>
  <p:tag name="FIBDISPLAYKEYWORDS" val="True"/>
  <p:tag name="SHOWBARVISIBLE" val="True"/>
  <p:tag name="NUMRESPONSES" val="1"/>
  <p:tag name="MAXRESPONDERS" val="5"/>
  <p:tag name="GRIDPOSITION" val="1"/>
  <p:tag name="CHARTSCALE" val="True"/>
  <p:tag name="PRRESPONSE9" val="2"/>
  <p:tag name="CHARTVALUEFORMAT" val="0%"/>
  <p:tag name="CUSTOMCELLBACKCOLOR2" val="-13395457"/>
  <p:tag name="CORRECTPOINTVALUE" val="1"/>
  <p:tag name="USESECONDARYMONITOR" val="True"/>
  <p:tag name="PARTICIPANTSINLEADERBOARD" val="5"/>
  <p:tag name="INCLUDENONRESPONDERS" val="False"/>
  <p:tag name="SAVECSVWITHSESSION" val="True"/>
  <p:tag name="DISPLAYNAME" val="True"/>
  <p:tag name="PRRESPONSE7" val="4"/>
  <p:tag name="GRIDFONTSIZE" val="12"/>
  <p:tag name="STDCHART" val="1"/>
  <p:tag name="RESPTABLESTYLE" val="-1"/>
  <p:tag name="CUSTOMCELLBACKCOLOR1" val="-657956"/>
  <p:tag name="PRRESPONSE4" val="7"/>
  <p:tag name="DELIMITERS" val="3.1"/>
  <p:tag name="ADVANCEDSETTINGSVIEW" val="False"/>
  <p:tag name="EXPANDSHOWBAR" val="True"/>
  <p:tag name="LUIDIAENABLED" val="False"/>
  <p:tag name="TPFULLVERSION" val="4.3.1.110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50B7FD37707F49768A9E212D3BE21024"/>
  <p:tag name="SLIDEID" val="50B7FD37707F49768A9E212D3BE21024"/>
  <p:tag name="SLIDEORDER" val="1"/>
  <p:tag name="SLIDETYPE" val="Q"/>
  <p:tag name="DEMOGRAPHIC" val="False"/>
  <p:tag name="TEAMASSIGN" val="False"/>
  <p:tag name="SPEEDSCORING" val="False"/>
  <p:tag name="CORRECTPOINTVALUE" val="1"/>
  <p:tag name="INCORRECTPOINTVALUE" val="0"/>
  <p:tag name="ZEROBASED" val="False"/>
  <p:tag name="AUTOADVANCE" val="False"/>
  <p:tag name="DELIMITERS" val="3.1"/>
  <p:tag name="QUESTIONALIAS" val="Approximately how many “FB friends” do you have?"/>
  <p:tag name="ANSWERSALIAS" val="Less than 50|smicln|Between 50 and 100|smicln|Between 101 and 200|smicln|Between 201 and 300|smicln|Between 301 and 500|smicln|Over 500"/>
  <p:tag name="ALLOWDUPLICATES" val="True"/>
  <p:tag name="NUMRESPONSES" val="2"/>
  <p:tag name="VALUEFORMAT" val="0"/>
  <p:tag name="TOTALRESPONSES" val="1"/>
  <p:tag name="RESPONSECOUNT" val="1"/>
  <p:tag name="SLICED" val="False"/>
  <p:tag name="RESPONSES" val="-;-;11;"/>
  <p:tag name="CHARTSTRINGSTD" val="2 0 0 0 0 0"/>
  <p:tag name="CHARTSTRINGREV" val="0 0 0 0 0 2"/>
  <p:tag name="CHARTSTRINGSTDPER" val="2 0 0 0 0 0"/>
  <p:tag name="CHARTSTRINGREVPER" val="0 0 0 0 0 2"/>
  <p:tag name="RESPONSESGATHERED" val="False"/>
  <p:tag name="ANONYMOUSTEMP" val="False"/>
  <p:tag name="VALUES" val="No Value|smicln|No Value|smicln|No Value|smicln|No Value|smicln|No Value|smicln|No Valu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GUID" val="4DAE0639042D4E3BB00484DC740FE4CA"/>
  <p:tag name="SLIDEID" val="4DAE0639042D4E3BB00484DC740FE4CA"/>
  <p:tag name="SLIDEORDER" val="1"/>
  <p:tag name="SLIDETYPE" val="Q"/>
  <p:tag name="DEMOGRAPHIC" val="False"/>
  <p:tag name="TEAMASSIGN" val="False"/>
  <p:tag name="SPEEDSCORING" val="False"/>
  <p:tag name="CORRECTPOINTVALUE" val="100"/>
  <p:tag name="INCORRECTPOINTVALUE" val="0"/>
  <p:tag name="ZEROBASED" val="False"/>
  <p:tag name="AUTOADVANCE" val="False"/>
  <p:tag name="DELIMITERS" val="3.1"/>
  <p:tag name="ANSWERSALIAS" val="Yes|smicln|No"/>
  <p:tag name="QUESTIONALIAS" val="Have you ever posted anything that would be considered derogatory/hurtful?"/>
  <p:tag name="ALLOWDUPLICATES" val="True"/>
  <p:tag name="NUMRESPONSES" val="2"/>
  <p:tag name="VALUEFORMAT" val="0"/>
  <p:tag name="TOTALRESPONSES" val="1"/>
  <p:tag name="RESPONSECOUNT" val="1"/>
  <p:tag name="SLICED" val="False"/>
  <p:tag name="RESPONSES" val="-;-;11;"/>
  <p:tag name="CHARTSTRINGSTD" val="2 0"/>
  <p:tag name="CHARTSTRINGREV" val="0 2"/>
  <p:tag name="CHARTSTRINGSTDPER" val="2 0"/>
  <p:tag name="CHARTSTRINGREVPER" val="0 2"/>
  <p:tag name="VALUES" val="No Value|smicln|No Value"/>
  <p:tag name="RESPONSESGATHERED" val="False"/>
  <p:tag name="ANONYMOUSTEMP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EBEBEB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26271</TotalTime>
  <Words>368</Words>
  <Application>Microsoft Office PowerPoint</Application>
  <PresentationFormat>On-screen Show (4:3)</PresentationFormat>
  <Paragraphs>106</Paragraphs>
  <Slides>18</Slides>
  <Notes>5</Notes>
  <HiddenSlides>0</HiddenSlides>
  <MMClips>18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Parallax</vt:lpstr>
      <vt:lpstr>Staying safe online during a time of home learning.</vt:lpstr>
      <vt:lpstr>Online scams</vt:lpstr>
      <vt:lpstr>Net aware</vt:lpstr>
      <vt:lpstr>Net aware</vt:lpstr>
      <vt:lpstr>Be safe online</vt:lpstr>
      <vt:lpstr>Be safe online</vt:lpstr>
      <vt:lpstr>Be safe online</vt:lpstr>
      <vt:lpstr>Social networking “friends”</vt:lpstr>
      <vt:lpstr>Be safe online</vt:lpstr>
      <vt:lpstr>Location services</vt:lpstr>
      <vt:lpstr>Sexting...what is it? </vt:lpstr>
      <vt:lpstr>The Law – on sexting</vt:lpstr>
      <vt:lpstr>Be safe online</vt:lpstr>
      <vt:lpstr>Derogatory/hurtful posts</vt:lpstr>
      <vt:lpstr>What is Cyberbullying?</vt:lpstr>
      <vt:lpstr>PowerPoint Presentation</vt:lpstr>
      <vt:lpstr>PowerPoint Presentation</vt:lpstr>
      <vt:lpstr>PowerPoint Presentation</vt:lpstr>
    </vt:vector>
  </TitlesOfParts>
  <Company>CVC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Sumner</dc:creator>
  <cp:lastModifiedBy>Matthew Mannas</cp:lastModifiedBy>
  <cp:revision>141</cp:revision>
  <cp:lastPrinted>2014-02-11T17:48:20Z</cp:lastPrinted>
  <dcterms:created xsi:type="dcterms:W3CDTF">2011-11-03T13:35:05Z</dcterms:created>
  <dcterms:modified xsi:type="dcterms:W3CDTF">2020-03-30T10:01:30Z</dcterms:modified>
</cp:coreProperties>
</file>